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7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3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2130425"/>
            <a:ext cx="7315224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480" y="38576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C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28662" y="274638"/>
            <a:ext cx="5548338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1537" y="4406900"/>
            <a:ext cx="74231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1537" y="2906713"/>
            <a:ext cx="742317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100" y="274638"/>
            <a:ext cx="76867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0100" y="1571612"/>
            <a:ext cx="363857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0628" y="1600200"/>
            <a:ext cx="368617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24" y="1503354"/>
            <a:ext cx="385447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24" y="2143116"/>
            <a:ext cx="385447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7752" y="1535113"/>
            <a:ext cx="38290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57752" y="2174875"/>
            <a:ext cx="382904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85728"/>
            <a:ext cx="286543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7620" y="273050"/>
            <a:ext cx="482918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8662" y="1428736"/>
            <a:ext cx="286543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775813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8662" y="1600200"/>
            <a:ext cx="775813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357958"/>
            <a:ext cx="857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6063BFBD-7148-4DA3-8AC9-D5D7C51A748E}" type="datetimeFigureOut">
              <a:rPr lang="en-US" smtClean="0"/>
              <a:pPr/>
              <a:t>11/2/2011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58148" y="6357958"/>
            <a:ext cx="1285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975DDEDA-A816-4679-9881-A8D9ADF2A89F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C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Why </a:t>
            </a:r>
            <a:r>
              <a:rPr lang="en-GB" dirty="0" smtClean="0"/>
              <a:t>Do We Need Statistics?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Prof. Andy Field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Levels of Measurement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428736"/>
            <a:ext cx="7758138" cy="500066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Categorical (entities are divided into distinct categories):</a:t>
            </a:r>
          </a:p>
          <a:p>
            <a:pPr lvl="1"/>
            <a:r>
              <a:rPr lang="en-GB" dirty="0" smtClean="0"/>
              <a:t>Binary variable: There are only two categories</a:t>
            </a:r>
          </a:p>
          <a:p>
            <a:pPr lvl="2"/>
            <a:r>
              <a:rPr lang="en-GB" dirty="0" smtClean="0"/>
              <a:t>e.g. dead or alive.</a:t>
            </a:r>
          </a:p>
          <a:p>
            <a:pPr lvl="1"/>
            <a:r>
              <a:rPr lang="en-GB" dirty="0" smtClean="0"/>
              <a:t>Nominal variable: There are more than two categories </a:t>
            </a:r>
          </a:p>
          <a:p>
            <a:pPr lvl="2"/>
            <a:r>
              <a:rPr lang="en-GB" dirty="0" smtClean="0"/>
              <a:t>e.g. whether someone is an omnivore, vegetarian, vegan, or fruitarian.</a:t>
            </a:r>
          </a:p>
          <a:p>
            <a:pPr lvl="1"/>
            <a:r>
              <a:rPr lang="en-GB" dirty="0" smtClean="0"/>
              <a:t>Ordinal variable: The same as a nominal variable but the categories have a logical order</a:t>
            </a:r>
          </a:p>
          <a:p>
            <a:pPr lvl="2"/>
            <a:r>
              <a:rPr lang="en-GB" dirty="0" smtClean="0"/>
              <a:t>e.g. whether people got a fail, a pass, a merit or a distinction in their exam.</a:t>
            </a:r>
          </a:p>
          <a:p>
            <a:r>
              <a:rPr lang="en-GB" dirty="0" smtClean="0"/>
              <a:t>Continuous (entities get a distinct score):</a:t>
            </a:r>
          </a:p>
          <a:p>
            <a:pPr lvl="1"/>
            <a:r>
              <a:rPr lang="en-GB" dirty="0" smtClean="0"/>
              <a:t>Interval variable: Equal intervals on the variable represent equal differences in the property being measured</a:t>
            </a:r>
          </a:p>
          <a:p>
            <a:pPr lvl="2"/>
            <a:r>
              <a:rPr lang="en-GB" dirty="0" smtClean="0"/>
              <a:t>e.g. the difference between 6 and 8 is equivalent to the difference between 13 and 15.</a:t>
            </a:r>
          </a:p>
          <a:p>
            <a:pPr lvl="1"/>
            <a:r>
              <a:rPr lang="en-GB" dirty="0" smtClean="0"/>
              <a:t>Ratio variable: The same as an interval variable, but the ratios of scores on the scale must also make sense</a:t>
            </a:r>
          </a:p>
          <a:p>
            <a:pPr lvl="2"/>
            <a:r>
              <a:rPr lang="en-GB" dirty="0" smtClean="0"/>
              <a:t>e.g. a score of 16 on an anxiety scale means that the person is, in reality, twice as anxious as someone scoring 8.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Measurement Error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Measurement error</a:t>
            </a:r>
          </a:p>
          <a:p>
            <a:pPr lvl="1"/>
            <a:r>
              <a:rPr lang="en-GB" dirty="0" smtClean="0"/>
              <a:t>The discrepancy between the actual value we’re trying to measure, and the number we use to represent that value.</a:t>
            </a:r>
          </a:p>
          <a:p>
            <a:r>
              <a:rPr lang="en-GB" dirty="0" smtClean="0"/>
              <a:t>Example:</a:t>
            </a:r>
          </a:p>
          <a:p>
            <a:pPr lvl="1"/>
            <a:r>
              <a:rPr lang="en-GB" dirty="0"/>
              <a:t>Y</a:t>
            </a:r>
            <a:r>
              <a:rPr lang="en-GB" dirty="0" smtClean="0"/>
              <a:t>ou (in reality) weigh 80 kg.</a:t>
            </a:r>
          </a:p>
          <a:p>
            <a:pPr lvl="1"/>
            <a:r>
              <a:rPr lang="en-GB" dirty="0" smtClean="0"/>
              <a:t>You stand on your bathroom scales and they say 83 kg.</a:t>
            </a:r>
          </a:p>
          <a:p>
            <a:pPr lvl="1"/>
            <a:r>
              <a:rPr lang="en-GB" dirty="0" smtClean="0"/>
              <a:t>The measurement error is 3 kg.</a:t>
            </a:r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Validity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Whether an instrument measures what it set out to measure.</a:t>
            </a:r>
          </a:p>
          <a:p>
            <a:r>
              <a:rPr lang="en-GB" dirty="0" smtClean="0"/>
              <a:t>Content validity</a:t>
            </a:r>
          </a:p>
          <a:p>
            <a:pPr lvl="1"/>
            <a:r>
              <a:rPr lang="en-GB" dirty="0" smtClean="0"/>
              <a:t>Evidence that the content of a test corresponds to the content of the construct it was designed to cover</a:t>
            </a:r>
          </a:p>
          <a:p>
            <a:r>
              <a:rPr lang="en-GB" dirty="0" smtClean="0"/>
              <a:t>Ecological validity</a:t>
            </a:r>
          </a:p>
          <a:p>
            <a:pPr lvl="1"/>
            <a:r>
              <a:rPr lang="en-GB" dirty="0" smtClean="0"/>
              <a:t>Evidence that the results of a study, experiment or test can be applied, and allow inferences, to real-world conditions.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Reliability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Reliability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he ability of the measure to produce the same results under the same conditions.</a:t>
            </a:r>
          </a:p>
          <a:p>
            <a:r>
              <a:rPr lang="en-GB" dirty="0" smtClean="0"/>
              <a:t>Test–Retest Reliability</a:t>
            </a:r>
          </a:p>
          <a:p>
            <a:pPr lvl="1"/>
            <a:r>
              <a:rPr lang="en-GB" dirty="0"/>
              <a:t>T</a:t>
            </a:r>
            <a:r>
              <a:rPr lang="en-GB" dirty="0" smtClean="0"/>
              <a:t>he ability of a measure to produce consistent results when the same entities are tested at two different points in time.</a:t>
            </a: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Data Collection 2: How to Measure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 smtClean="0"/>
              <a:t>Correlational</a:t>
            </a:r>
            <a:r>
              <a:rPr lang="en-GB" dirty="0" smtClean="0"/>
              <a:t> research:</a:t>
            </a:r>
          </a:p>
          <a:p>
            <a:pPr lvl="1"/>
            <a:r>
              <a:rPr lang="en-GB" dirty="0" smtClean="0"/>
              <a:t>Observing what naturally goes on in the world without directly interfering with it.</a:t>
            </a:r>
          </a:p>
          <a:p>
            <a:r>
              <a:rPr lang="en-GB" dirty="0" smtClean="0"/>
              <a:t>Cross-sectional research:</a:t>
            </a:r>
          </a:p>
          <a:p>
            <a:pPr lvl="1"/>
            <a:r>
              <a:rPr lang="en-GB" dirty="0" smtClean="0"/>
              <a:t>This term implies that data come from people at different age points, with different people representing each age point.</a:t>
            </a:r>
          </a:p>
          <a:p>
            <a:r>
              <a:rPr lang="en-GB" dirty="0" smtClean="0"/>
              <a:t>Experimental research:</a:t>
            </a:r>
          </a:p>
          <a:p>
            <a:pPr lvl="1"/>
            <a:r>
              <a:rPr lang="en-GB" dirty="0" smtClean="0"/>
              <a:t>One or more variable is systematically manipulated to see their effect (alone or in combination) on an outcome variable.</a:t>
            </a:r>
          </a:p>
          <a:p>
            <a:pPr lvl="1"/>
            <a:r>
              <a:rPr lang="en-GB" dirty="0" smtClean="0"/>
              <a:t>Statements can be made about cause and effect.</a:t>
            </a:r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Experimental Research </a:t>
            </a:r>
            <a:r>
              <a:rPr lang="en-GB" dirty="0"/>
              <a:t>M</a:t>
            </a:r>
            <a:r>
              <a:rPr lang="en-GB" dirty="0" smtClean="0"/>
              <a:t>ethods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Cause and Effect (Hume, 1748)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Cause and effect must occur close together in time (contiguity).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The cause must occur before an effect does.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The effect should never occur without the presence of the cause.</a:t>
            </a:r>
            <a:endParaRPr lang="en-GB" dirty="0"/>
          </a:p>
          <a:p>
            <a:r>
              <a:rPr lang="en-GB" dirty="0" smtClean="0"/>
              <a:t>Confounding variables: the ‘</a:t>
            </a:r>
            <a:r>
              <a:rPr lang="en-GB" i="1" dirty="0" err="1"/>
              <a:t>T</a:t>
            </a:r>
            <a:r>
              <a:rPr lang="en-GB" i="1" dirty="0" err="1" smtClean="0"/>
              <a:t>ertium</a:t>
            </a:r>
            <a:r>
              <a:rPr lang="en-GB" i="1" dirty="0" smtClean="0"/>
              <a:t> Quid</a:t>
            </a:r>
            <a:r>
              <a:rPr lang="en-GB" dirty="0" smtClean="0"/>
              <a:t>’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 variable (that we may or may not have measured) other than the predictor variables that potentially affects an outcome variable.</a:t>
            </a:r>
          </a:p>
          <a:p>
            <a:pPr lvl="1"/>
            <a:r>
              <a:rPr lang="en-GB" dirty="0" smtClean="0"/>
              <a:t>E.g. the relationship between breast implants and suicide is confounded by self-esteem.</a:t>
            </a:r>
          </a:p>
          <a:p>
            <a:r>
              <a:rPr lang="en-GB" dirty="0" smtClean="0"/>
              <a:t>Ruling out confounds (Mill, 1865)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n effect should be present when the cause is present and that when the cause is absent the effect should be absent also.</a:t>
            </a:r>
          </a:p>
          <a:p>
            <a:pPr lvl="1"/>
            <a:r>
              <a:rPr lang="en-GB" dirty="0" smtClean="0"/>
              <a:t>Control conditions: the cause is absent.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Methods of Data Collection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Between-group/between-subject/independent</a:t>
            </a:r>
          </a:p>
          <a:p>
            <a:pPr lvl="1"/>
            <a:r>
              <a:rPr lang="en-GB" dirty="0" smtClean="0"/>
              <a:t>Different entities in experimental conditions</a:t>
            </a:r>
          </a:p>
          <a:p>
            <a:r>
              <a:rPr lang="en-GB" dirty="0" smtClean="0"/>
              <a:t>Repeated-measures (within-subject)</a:t>
            </a:r>
          </a:p>
          <a:p>
            <a:pPr lvl="1"/>
            <a:r>
              <a:rPr lang="en-GB" dirty="0" smtClean="0"/>
              <a:t>The same entities take part in all experimental conditions.</a:t>
            </a:r>
          </a:p>
          <a:p>
            <a:pPr lvl="1"/>
            <a:r>
              <a:rPr lang="en-GB" dirty="0" smtClean="0"/>
              <a:t>Economical</a:t>
            </a:r>
          </a:p>
          <a:p>
            <a:pPr lvl="1"/>
            <a:r>
              <a:rPr lang="en-GB" dirty="0" smtClean="0"/>
              <a:t>Practice effects</a:t>
            </a:r>
          </a:p>
          <a:p>
            <a:pPr lvl="1"/>
            <a:r>
              <a:rPr lang="en-GB" dirty="0" smtClean="0"/>
              <a:t>Fatigue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Variation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Systematic Variation</a:t>
            </a:r>
          </a:p>
          <a:p>
            <a:pPr lvl="1"/>
            <a:r>
              <a:rPr lang="en-GB" dirty="0" smtClean="0"/>
              <a:t>Differences in performance created by a specific experimental manipulation.</a:t>
            </a:r>
          </a:p>
          <a:p>
            <a:r>
              <a:rPr lang="en-GB" dirty="0" smtClean="0"/>
              <a:t>Unsystematic Variation</a:t>
            </a:r>
          </a:p>
          <a:p>
            <a:pPr lvl="1"/>
            <a:r>
              <a:rPr lang="en-GB" dirty="0"/>
              <a:t>D</a:t>
            </a:r>
            <a:r>
              <a:rPr lang="en-GB" dirty="0" smtClean="0"/>
              <a:t>ifferences in performance created by unknown factors.</a:t>
            </a:r>
          </a:p>
          <a:p>
            <a:pPr lvl="2"/>
            <a:r>
              <a:rPr lang="en-GB" dirty="0" smtClean="0"/>
              <a:t>Age, gender, IQ, time of day, measurement error, etc.</a:t>
            </a:r>
          </a:p>
          <a:p>
            <a:r>
              <a:rPr lang="en-GB" dirty="0" smtClean="0"/>
              <a:t>Randomization</a:t>
            </a:r>
          </a:p>
          <a:p>
            <a:pPr lvl="1"/>
            <a:r>
              <a:rPr lang="en-GB" dirty="0" smtClean="0"/>
              <a:t>Minimizes unsystematic variation.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Research Process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5147" y="1285860"/>
            <a:ext cx="7888853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285852" y="4929198"/>
            <a:ext cx="6072230" cy="1071570"/>
          </a:xfrm>
          <a:prstGeom prst="rect">
            <a:avLst/>
          </a:prstGeom>
          <a:solidFill>
            <a:srgbClr val="4F81BD">
              <a:alpha val="1686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Analysing Data: Histograms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Frequency Distributions (aka Histograms)</a:t>
            </a:r>
          </a:p>
          <a:p>
            <a:pPr lvl="1"/>
            <a:r>
              <a:rPr lang="en-GB" dirty="0"/>
              <a:t>A</a:t>
            </a:r>
            <a:r>
              <a:rPr lang="en-GB" dirty="0" smtClean="0"/>
              <a:t> graph plotting values of observations on the horizontal axis, with a bar showing how many times each value occurred in the data set.</a:t>
            </a:r>
          </a:p>
          <a:p>
            <a:r>
              <a:rPr lang="en-GB" dirty="0" smtClean="0"/>
              <a:t>The ‘Normal’ Distribution</a:t>
            </a:r>
          </a:p>
          <a:p>
            <a:pPr lvl="1"/>
            <a:r>
              <a:rPr lang="en-GB" dirty="0" smtClean="0"/>
              <a:t>Bell-shaped</a:t>
            </a:r>
          </a:p>
          <a:p>
            <a:pPr lvl="1"/>
            <a:r>
              <a:rPr lang="en-GB" dirty="0" smtClean="0"/>
              <a:t>Symmetrical around the centre</a:t>
            </a:r>
          </a:p>
          <a:p>
            <a:pPr lvl="1"/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Data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Quantitative Methods</a:t>
            </a:r>
          </a:p>
          <a:p>
            <a:pPr lvl="1"/>
            <a:r>
              <a:rPr lang="en-GB" dirty="0" smtClean="0"/>
              <a:t>Testing theories using numbers</a:t>
            </a:r>
          </a:p>
          <a:p>
            <a:r>
              <a:rPr lang="en-GB" dirty="0" smtClean="0"/>
              <a:t>Qualitative Methods</a:t>
            </a:r>
          </a:p>
          <a:p>
            <a:pPr lvl="1"/>
            <a:r>
              <a:rPr lang="en-GB" dirty="0" smtClean="0"/>
              <a:t>Testing theories using language</a:t>
            </a:r>
          </a:p>
          <a:p>
            <a:pPr lvl="2"/>
            <a:r>
              <a:rPr lang="en-GB" dirty="0" smtClean="0"/>
              <a:t>Magazine articles/Interviews</a:t>
            </a:r>
          </a:p>
          <a:p>
            <a:pPr lvl="2"/>
            <a:r>
              <a:rPr lang="en-GB" dirty="0" smtClean="0"/>
              <a:t>Conversations</a:t>
            </a:r>
          </a:p>
          <a:p>
            <a:pPr lvl="2"/>
            <a:r>
              <a:rPr lang="en-GB" dirty="0" smtClean="0"/>
              <a:t>Newspapers</a:t>
            </a:r>
          </a:p>
          <a:p>
            <a:pPr lvl="2"/>
            <a:r>
              <a:rPr lang="en-GB" dirty="0" smtClean="0"/>
              <a:t>Media broadcasts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Normal Distribution</a:t>
            </a:r>
            <a:endParaRPr lang="en-GB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3" y="1428736"/>
            <a:ext cx="8286777" cy="460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Properties of Frequency Distributions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Skew</a:t>
            </a:r>
          </a:p>
          <a:p>
            <a:pPr lvl="1"/>
            <a:r>
              <a:rPr lang="en-GB" dirty="0" smtClean="0"/>
              <a:t>The symmetry of the distribution.</a:t>
            </a:r>
          </a:p>
          <a:p>
            <a:pPr lvl="1"/>
            <a:r>
              <a:rPr lang="en-GB" dirty="0" smtClean="0"/>
              <a:t>Positive skew (scores bunched at low values with the tail pointing to high values).</a:t>
            </a:r>
          </a:p>
          <a:p>
            <a:pPr lvl="1"/>
            <a:r>
              <a:rPr lang="en-GB" dirty="0" smtClean="0"/>
              <a:t>Negative skew (scores bunched at high values with the tail pointing to low values).</a:t>
            </a:r>
          </a:p>
          <a:p>
            <a:r>
              <a:rPr lang="en-GB" dirty="0" smtClean="0"/>
              <a:t>Kurtosis</a:t>
            </a:r>
          </a:p>
          <a:p>
            <a:pPr lvl="1"/>
            <a:r>
              <a:rPr lang="en-GB" dirty="0" smtClean="0"/>
              <a:t>The ‘heaviness’ of the tails.</a:t>
            </a:r>
          </a:p>
          <a:p>
            <a:pPr lvl="1"/>
            <a:r>
              <a:rPr lang="en-GB" dirty="0" smtClean="0"/>
              <a:t>Leptokurtic = heavy tails.</a:t>
            </a:r>
          </a:p>
          <a:p>
            <a:pPr lvl="1"/>
            <a:r>
              <a:rPr lang="en-GB" dirty="0" err="1" smtClean="0"/>
              <a:t>Platykurtic</a:t>
            </a:r>
            <a:r>
              <a:rPr lang="en-GB" dirty="0" smtClean="0"/>
              <a:t> = light tails.</a:t>
            </a:r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Skew</a:t>
            </a:r>
            <a:endParaRPr lang="en-GB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7048" y="1357298"/>
            <a:ext cx="826695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Kurtosis</a:t>
            </a:r>
            <a:endParaRPr lang="en-GB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071546"/>
            <a:ext cx="7715304" cy="5191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Central tendency: The Mode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Mode</a:t>
            </a:r>
          </a:p>
          <a:p>
            <a:pPr lvl="1"/>
            <a:r>
              <a:rPr lang="en-GB" dirty="0" smtClean="0"/>
              <a:t>The most frequent score</a:t>
            </a:r>
          </a:p>
          <a:p>
            <a:r>
              <a:rPr lang="en-GB" dirty="0" smtClean="0"/>
              <a:t>Bimodal</a:t>
            </a:r>
          </a:p>
          <a:p>
            <a:pPr lvl="1"/>
            <a:r>
              <a:rPr lang="en-GB" dirty="0" smtClean="0"/>
              <a:t>Having two modes</a:t>
            </a:r>
          </a:p>
          <a:p>
            <a:r>
              <a:rPr lang="en-GB" dirty="0" smtClean="0"/>
              <a:t>Multimodal</a:t>
            </a:r>
          </a:p>
          <a:p>
            <a:pPr lvl="1"/>
            <a:r>
              <a:rPr lang="en-GB" dirty="0" smtClean="0"/>
              <a:t>Having several modes</a:t>
            </a:r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Bimodal Distribution</a:t>
            </a:r>
            <a:endParaRPr lang="en-GB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285860"/>
            <a:ext cx="7046175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Central Tendency: The Median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Median</a:t>
            </a:r>
          </a:p>
          <a:p>
            <a:pPr lvl="1"/>
            <a:r>
              <a:rPr lang="en-GB" dirty="0" smtClean="0"/>
              <a:t>The middle score when scores are ordered.</a:t>
            </a:r>
          </a:p>
          <a:p>
            <a:r>
              <a:rPr lang="en-GB" dirty="0" smtClean="0"/>
              <a:t>Example</a:t>
            </a:r>
          </a:p>
          <a:p>
            <a:pPr lvl="1"/>
            <a:r>
              <a:rPr lang="en-GB" dirty="0" smtClean="0"/>
              <a:t>Number of friends of 11 </a:t>
            </a:r>
            <a:r>
              <a:rPr lang="en-GB" dirty="0" err="1" smtClean="0"/>
              <a:t>Facebook</a:t>
            </a:r>
            <a:r>
              <a:rPr lang="en-GB" dirty="0" smtClean="0"/>
              <a:t> users.</a:t>
            </a:r>
            <a:endParaRPr lang="en-GB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4071942"/>
            <a:ext cx="6796193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Central Tendency: The Mean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285860"/>
            <a:ext cx="7758138" cy="2043114"/>
          </a:xfrm>
        </p:spPr>
        <p:txBody>
          <a:bodyPr/>
          <a:lstStyle/>
          <a:p>
            <a:r>
              <a:rPr lang="en-GB" dirty="0" smtClean="0"/>
              <a:t>Mean</a:t>
            </a:r>
          </a:p>
          <a:p>
            <a:pPr lvl="1"/>
            <a:r>
              <a:rPr lang="en-GB" dirty="0" smtClean="0"/>
              <a:t>The sum of scores divided by the number of scores.</a:t>
            </a:r>
          </a:p>
          <a:p>
            <a:pPr lvl="1"/>
            <a:r>
              <a:rPr lang="en-GB" dirty="0" smtClean="0"/>
              <a:t>Number of friends of 11 </a:t>
            </a:r>
            <a:r>
              <a:rPr lang="en-GB" dirty="0" err="1" smtClean="0"/>
              <a:t>Facebook</a:t>
            </a:r>
            <a:r>
              <a:rPr lang="en-GB" dirty="0" smtClean="0"/>
              <a:t> users.</a:t>
            </a:r>
            <a:endParaRPr lang="en-GB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8193" name="Object 1"/>
          <p:cNvGraphicFramePr>
            <a:graphicFrameLocks noChangeAspect="1"/>
          </p:cNvGraphicFramePr>
          <p:nvPr/>
        </p:nvGraphicFramePr>
        <p:xfrm>
          <a:off x="1690688" y="3549650"/>
          <a:ext cx="1600200" cy="812800"/>
        </p:xfrm>
        <a:graphic>
          <a:graphicData uri="http://schemas.openxmlformats.org/presentationml/2006/ole">
            <p:oleObj spid="_x0000_s8206" name="Equation" r:id="rId3" imgW="888840" imgH="469800" progId="Equation.DSMT4">
              <p:embed/>
            </p:oleObj>
          </a:graphicData>
        </a:graphic>
      </p:graphicFrame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/>
        </p:nvGraphicFramePr>
        <p:xfrm>
          <a:off x="1643042" y="4500570"/>
          <a:ext cx="6960407" cy="1143008"/>
        </p:xfrm>
        <a:graphic>
          <a:graphicData uri="http://schemas.openxmlformats.org/presentationml/2006/ole">
            <p:oleObj spid="_x0000_s8207" name="Equation" r:id="rId4" imgW="3885235" imgH="634954" progId="Equation.3">
              <p:embed/>
            </p:oleObj>
          </a:graphicData>
        </a:graphic>
      </p:graphicFrame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1838325" y="5900738"/>
          <a:ext cx="3359150" cy="822325"/>
        </p:xfrm>
        <a:graphic>
          <a:graphicData uri="http://schemas.openxmlformats.org/presentationml/2006/ole">
            <p:oleObj spid="_x0000_s8208" name="Equation" r:id="rId5" imgW="184140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Dispersion: Range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Range</a:t>
            </a:r>
          </a:p>
          <a:p>
            <a:pPr lvl="1"/>
            <a:r>
              <a:rPr lang="en-GB" dirty="0" smtClean="0"/>
              <a:t>The smallest score subtracted from the largest</a:t>
            </a:r>
          </a:p>
          <a:p>
            <a:r>
              <a:rPr lang="en-GB" dirty="0" smtClean="0"/>
              <a:t>Example</a:t>
            </a:r>
          </a:p>
          <a:p>
            <a:pPr lvl="1"/>
            <a:r>
              <a:rPr lang="en-GB" dirty="0" smtClean="0"/>
              <a:t>Number of friends of 11 </a:t>
            </a:r>
            <a:r>
              <a:rPr lang="en-GB" dirty="0" err="1" smtClean="0"/>
              <a:t>Facebook</a:t>
            </a:r>
            <a:r>
              <a:rPr lang="en-GB" dirty="0" smtClean="0"/>
              <a:t> users.</a:t>
            </a:r>
          </a:p>
          <a:p>
            <a:pPr lvl="1"/>
            <a:r>
              <a:rPr lang="en-GB" dirty="0" smtClean="0"/>
              <a:t>22, 40, 53, 57, 93, 98, 103, 108, 116, 121, 252</a:t>
            </a:r>
          </a:p>
          <a:p>
            <a:pPr lvl="1"/>
            <a:r>
              <a:rPr lang="en-GB" dirty="0" smtClean="0"/>
              <a:t>Range = 252 – 22 = 230</a:t>
            </a:r>
          </a:p>
          <a:p>
            <a:pPr lvl="1"/>
            <a:r>
              <a:rPr lang="en-GB" dirty="0" smtClean="0"/>
              <a:t>Very biased by outliers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Dispersion: The </a:t>
            </a:r>
            <a:r>
              <a:rPr lang="en-GB" dirty="0" err="1" smtClean="0"/>
              <a:t>Interquartile</a:t>
            </a:r>
            <a:r>
              <a:rPr lang="en-GB" dirty="0" smtClean="0"/>
              <a:t> range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600201"/>
            <a:ext cx="7758138" cy="2185989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Quartiles</a:t>
            </a:r>
          </a:p>
          <a:p>
            <a:pPr lvl="1"/>
            <a:r>
              <a:rPr lang="en-GB" dirty="0" smtClean="0"/>
              <a:t>The three values that split the sorted data into four equal parts.</a:t>
            </a:r>
          </a:p>
          <a:p>
            <a:pPr lvl="1"/>
            <a:r>
              <a:rPr lang="en-GB" dirty="0" smtClean="0"/>
              <a:t>Second quartile = median.</a:t>
            </a:r>
          </a:p>
          <a:p>
            <a:pPr lvl="1"/>
            <a:r>
              <a:rPr lang="en-GB" dirty="0" smtClean="0"/>
              <a:t>Lower quartile  = median of lower half of the data.</a:t>
            </a:r>
          </a:p>
          <a:p>
            <a:pPr lvl="1"/>
            <a:r>
              <a:rPr lang="en-GB" dirty="0" smtClean="0"/>
              <a:t>Upper quartile = median of upper half of the data.</a:t>
            </a:r>
            <a:endParaRPr lang="en-GB" dirty="0"/>
          </a:p>
        </p:txBody>
      </p:sp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1" y="3857628"/>
            <a:ext cx="8017333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Research Process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5147" y="1285860"/>
            <a:ext cx="7888853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Going beyond the data: </a:t>
            </a:r>
            <a:r>
              <a:rPr lang="en-GB" i="1" dirty="0" smtClean="0"/>
              <a:t>z</a:t>
            </a:r>
            <a:r>
              <a:rPr lang="en-GB" dirty="0" smtClean="0"/>
              <a:t>-scores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1600201"/>
            <a:ext cx="7758138" cy="2686056"/>
          </a:xfrm>
        </p:spPr>
        <p:txBody>
          <a:bodyPr>
            <a:normAutofit fontScale="92500" lnSpcReduction="20000"/>
          </a:bodyPr>
          <a:lstStyle/>
          <a:p>
            <a:r>
              <a:rPr lang="en-GB" i="1" dirty="0" smtClean="0"/>
              <a:t>z</a:t>
            </a:r>
            <a:r>
              <a:rPr lang="en-GB" dirty="0" smtClean="0"/>
              <a:t>-scores</a:t>
            </a:r>
          </a:p>
          <a:p>
            <a:pPr lvl="1"/>
            <a:r>
              <a:rPr lang="en-GB" dirty="0" smtClean="0"/>
              <a:t>Standardising a score with respect to the other scores in the group.</a:t>
            </a:r>
          </a:p>
          <a:p>
            <a:pPr lvl="1"/>
            <a:r>
              <a:rPr lang="en-GB" dirty="0" smtClean="0"/>
              <a:t>Expresses a score in terms of how many standard </a:t>
            </a:r>
            <a:r>
              <a:rPr lang="en-GB" dirty="0"/>
              <a:t>d</a:t>
            </a:r>
            <a:r>
              <a:rPr lang="en-GB" dirty="0" smtClean="0"/>
              <a:t>eviations it is away from the mean.</a:t>
            </a:r>
          </a:p>
          <a:p>
            <a:pPr lvl="1"/>
            <a:r>
              <a:rPr lang="en-GB" dirty="0" smtClean="0"/>
              <a:t>The distribution of </a:t>
            </a:r>
            <a:r>
              <a:rPr lang="en-GB" i="1" dirty="0" smtClean="0"/>
              <a:t>z</a:t>
            </a:r>
            <a:r>
              <a:rPr lang="en-GB" dirty="0" smtClean="0"/>
              <a:t>-scores has a mean of 0 and </a:t>
            </a:r>
            <a:r>
              <a:rPr lang="en-GB" i="1" dirty="0" smtClean="0"/>
              <a:t>SD</a:t>
            </a:r>
            <a:r>
              <a:rPr lang="en-GB" dirty="0" smtClean="0"/>
              <a:t> = 1.</a:t>
            </a:r>
          </a:p>
          <a:p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4394184"/>
            <a:ext cx="3435372" cy="2463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Properties of </a:t>
            </a:r>
            <a:r>
              <a:rPr lang="en-GB" i="1" dirty="0" smtClean="0"/>
              <a:t>z</a:t>
            </a:r>
            <a:r>
              <a:rPr lang="en-GB" dirty="0" smtClean="0"/>
              <a:t>-scores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1.96 cuts off the top 2.5% of the distribution.</a:t>
            </a:r>
          </a:p>
          <a:p>
            <a:r>
              <a:rPr lang="en-GB" dirty="0" smtClean="0"/>
              <a:t>−1.96 cuts off the bottom 2.5% of the distribution.</a:t>
            </a:r>
          </a:p>
          <a:p>
            <a:r>
              <a:rPr lang="en-GB" dirty="0" smtClean="0"/>
              <a:t>As such, 95% of </a:t>
            </a:r>
            <a:r>
              <a:rPr lang="en-GB" i="1" dirty="0" smtClean="0"/>
              <a:t>z</a:t>
            </a:r>
            <a:r>
              <a:rPr lang="en-GB" dirty="0" smtClean="0"/>
              <a:t>-scores lie between −1.96 and 1.96.</a:t>
            </a:r>
          </a:p>
          <a:p>
            <a:r>
              <a:rPr lang="en-GB" dirty="0" smtClean="0"/>
              <a:t>99% of </a:t>
            </a:r>
            <a:r>
              <a:rPr lang="en-GB" i="1" dirty="0" smtClean="0"/>
              <a:t>z</a:t>
            </a:r>
            <a:r>
              <a:rPr lang="en-GB" dirty="0" smtClean="0"/>
              <a:t>-scores lie between −2.58 and 2.58.</a:t>
            </a:r>
          </a:p>
          <a:p>
            <a:r>
              <a:rPr lang="en-GB" dirty="0" smtClean="0"/>
              <a:t>99.9% of them lie between −3.29 and 3.29.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Hypotheses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Null hypothesis, </a:t>
            </a:r>
            <a:r>
              <a:rPr lang="en-GB" i="1" dirty="0" smtClean="0"/>
              <a:t>H</a:t>
            </a:r>
            <a:r>
              <a:rPr lang="en-GB" sz="2000" dirty="0" smtClean="0"/>
              <a:t>0</a:t>
            </a:r>
          </a:p>
          <a:p>
            <a:pPr lvl="1"/>
            <a:r>
              <a:rPr lang="en-GB" dirty="0" smtClean="0"/>
              <a:t>There is no effect.</a:t>
            </a:r>
          </a:p>
          <a:p>
            <a:pPr lvl="1"/>
            <a:r>
              <a:rPr lang="en-GB" dirty="0" smtClean="0"/>
              <a:t>E.g. </a:t>
            </a:r>
            <a:r>
              <a:rPr lang="en-GB" i="1" dirty="0" smtClean="0"/>
              <a:t>Big Brother </a:t>
            </a:r>
            <a:r>
              <a:rPr lang="en-GB" dirty="0" smtClean="0"/>
              <a:t>contestants and members of the public will not differ in their scores on personality disorder questionnaires</a:t>
            </a:r>
          </a:p>
          <a:p>
            <a:r>
              <a:rPr lang="en-GB" dirty="0" smtClean="0"/>
              <a:t>The alternative hypothesis, </a:t>
            </a:r>
            <a:r>
              <a:rPr lang="en-GB" i="1" dirty="0" smtClean="0"/>
              <a:t>H</a:t>
            </a:r>
            <a:r>
              <a:rPr lang="en-GB" sz="2000" dirty="0" smtClean="0"/>
              <a:t>1</a:t>
            </a:r>
            <a:endParaRPr lang="en-GB" dirty="0" smtClean="0"/>
          </a:p>
          <a:p>
            <a:pPr lvl="1"/>
            <a:r>
              <a:rPr lang="en-GB" dirty="0" smtClean="0"/>
              <a:t>Aka the experimental hypothesis</a:t>
            </a:r>
          </a:p>
          <a:p>
            <a:pPr lvl="1"/>
            <a:r>
              <a:rPr lang="en-GB" dirty="0" smtClean="0"/>
              <a:t>E.g. </a:t>
            </a:r>
            <a:r>
              <a:rPr lang="en-GB" i="1" dirty="0" smtClean="0"/>
              <a:t>Big Brother </a:t>
            </a:r>
            <a:r>
              <a:rPr lang="en-GB" dirty="0" smtClean="0"/>
              <a:t>contestants will score higher on personality disorder questionnaires than members of the public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Initial Observation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Find something that needs explaining</a:t>
            </a:r>
          </a:p>
          <a:p>
            <a:pPr lvl="1"/>
            <a:r>
              <a:rPr lang="en-GB" dirty="0" smtClean="0"/>
              <a:t>Observe the real world</a:t>
            </a:r>
          </a:p>
          <a:p>
            <a:pPr lvl="1"/>
            <a:r>
              <a:rPr lang="en-GB" dirty="0" smtClean="0"/>
              <a:t>Read other research</a:t>
            </a:r>
          </a:p>
          <a:p>
            <a:r>
              <a:rPr lang="en-GB" dirty="0" smtClean="0"/>
              <a:t>Test the concept: collect data</a:t>
            </a:r>
          </a:p>
          <a:p>
            <a:pPr lvl="1"/>
            <a:r>
              <a:rPr lang="en-GB" dirty="0" smtClean="0"/>
              <a:t>Collect data to see whether your hunch is correct</a:t>
            </a:r>
          </a:p>
          <a:p>
            <a:pPr lvl="1"/>
            <a:r>
              <a:rPr lang="en-GB" dirty="0" smtClean="0"/>
              <a:t>To do this you need to define variables</a:t>
            </a:r>
          </a:p>
          <a:p>
            <a:pPr lvl="2"/>
            <a:r>
              <a:rPr lang="en-GB" dirty="0" smtClean="0"/>
              <a:t>Anything that can be measured and can differ across entities or time.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Research Process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5147" y="1285860"/>
            <a:ext cx="7888853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357290" y="2285992"/>
            <a:ext cx="6072230" cy="1857388"/>
          </a:xfrm>
          <a:prstGeom prst="rect">
            <a:avLst/>
          </a:prstGeom>
          <a:solidFill>
            <a:srgbClr val="4F81BD">
              <a:alpha val="1686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Generating and Testing Theories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Theory</a:t>
            </a:r>
          </a:p>
          <a:p>
            <a:pPr lvl="1"/>
            <a:r>
              <a:rPr lang="en-GB" dirty="0" smtClean="0"/>
              <a:t>A hypothesized general principle or set of principles that explains known findings about a topic and from which new hypotheses can be generated.</a:t>
            </a:r>
          </a:p>
          <a:p>
            <a:r>
              <a:rPr lang="en-GB" dirty="0" smtClean="0"/>
              <a:t>Hypothesis</a:t>
            </a:r>
          </a:p>
          <a:p>
            <a:pPr lvl="1"/>
            <a:r>
              <a:rPr lang="en-GB" dirty="0" smtClean="0"/>
              <a:t>A prediction from a theory.</a:t>
            </a:r>
          </a:p>
          <a:p>
            <a:pPr lvl="1"/>
            <a:r>
              <a:rPr lang="en-GB" dirty="0" smtClean="0"/>
              <a:t>E.g. the number of people turning up for a </a:t>
            </a:r>
            <a:r>
              <a:rPr lang="en-GB" i="1" dirty="0" smtClean="0"/>
              <a:t>Big Brother </a:t>
            </a:r>
            <a:r>
              <a:rPr lang="en-GB" dirty="0" smtClean="0"/>
              <a:t>audition that have narcissistic personality disorder will be higher than the general level (1%) in the population.</a:t>
            </a:r>
          </a:p>
          <a:p>
            <a:r>
              <a:rPr lang="en-GB" dirty="0" smtClean="0"/>
              <a:t>Falsification</a:t>
            </a:r>
          </a:p>
          <a:p>
            <a:pPr lvl="1"/>
            <a:r>
              <a:rPr lang="en-GB" dirty="0" smtClean="0"/>
              <a:t>The act of disproving a theory or hypothesis.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6015" y="1857364"/>
            <a:ext cx="8187985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Research Process</a:t>
            </a:r>
            <a:endParaRPr lang="en-GB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5147" y="1285860"/>
            <a:ext cx="7888853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1285852" y="4071942"/>
            <a:ext cx="6072230" cy="1071570"/>
          </a:xfrm>
          <a:prstGeom prst="rect">
            <a:avLst/>
          </a:prstGeom>
          <a:solidFill>
            <a:srgbClr val="4F81BD">
              <a:alpha val="1686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Data Collection 1: What to Measure?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Hypothesis:</a:t>
            </a:r>
          </a:p>
          <a:p>
            <a:pPr lvl="1"/>
            <a:r>
              <a:rPr lang="en-GB" i="1" dirty="0" smtClean="0"/>
              <a:t>Coca-Cola kills sperm</a:t>
            </a:r>
            <a:r>
              <a:rPr lang="en-GB" dirty="0" smtClean="0"/>
              <a:t>.</a:t>
            </a:r>
          </a:p>
          <a:p>
            <a:r>
              <a:rPr lang="en-GB" dirty="0" smtClean="0"/>
              <a:t>Independent Variable</a:t>
            </a:r>
          </a:p>
          <a:p>
            <a:pPr lvl="1"/>
            <a:r>
              <a:rPr lang="en-GB" dirty="0" smtClean="0"/>
              <a:t>The proposed cause</a:t>
            </a:r>
          </a:p>
          <a:p>
            <a:pPr lvl="1"/>
            <a:r>
              <a:rPr lang="en-GB" dirty="0" smtClean="0"/>
              <a:t>A predictor variable</a:t>
            </a:r>
          </a:p>
          <a:p>
            <a:pPr lvl="1"/>
            <a:r>
              <a:rPr lang="en-GB" dirty="0" smtClean="0"/>
              <a:t>A manipulated variable (in experiments)</a:t>
            </a:r>
          </a:p>
          <a:p>
            <a:pPr lvl="1"/>
            <a:r>
              <a:rPr lang="en-GB" dirty="0" smtClean="0"/>
              <a:t>Coca-Cola in the hypothesis above</a:t>
            </a:r>
          </a:p>
          <a:p>
            <a:r>
              <a:rPr lang="en-GB" dirty="0" smtClean="0"/>
              <a:t>Dependent Variable</a:t>
            </a:r>
          </a:p>
          <a:p>
            <a:pPr lvl="1"/>
            <a:r>
              <a:rPr lang="en-GB" dirty="0" smtClean="0"/>
              <a:t>The proposed effect</a:t>
            </a:r>
          </a:p>
          <a:p>
            <a:pPr lvl="1"/>
            <a:r>
              <a:rPr lang="en-GB" dirty="0" smtClean="0"/>
              <a:t>An outcome variable</a:t>
            </a:r>
          </a:p>
          <a:p>
            <a:pPr lvl="1"/>
            <a:r>
              <a:rPr lang="en-GB" dirty="0" smtClean="0"/>
              <a:t>Measured not manipulated (in experiments)</a:t>
            </a:r>
          </a:p>
          <a:p>
            <a:pPr lvl="1"/>
            <a:r>
              <a:rPr lang="en-GB" dirty="0" smtClean="0"/>
              <a:t>Sperm in the hypothesis above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1296</Words>
  <Application>Microsoft Office PowerPoint</Application>
  <PresentationFormat>On-screen Show (4:3)</PresentationFormat>
  <Paragraphs>177</Paragraphs>
  <Slides>32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Office Theme</vt:lpstr>
      <vt:lpstr>MathType 6.0 Equation</vt:lpstr>
      <vt:lpstr>Equation</vt:lpstr>
      <vt:lpstr>Why Do We Need Statistics?</vt:lpstr>
      <vt:lpstr>Types of Data Analysis</vt:lpstr>
      <vt:lpstr>The Research Process</vt:lpstr>
      <vt:lpstr>Initial Observation</vt:lpstr>
      <vt:lpstr>The Research Process</vt:lpstr>
      <vt:lpstr>Generating and Testing Theories</vt:lpstr>
      <vt:lpstr>Slide 7</vt:lpstr>
      <vt:lpstr>The Research Process</vt:lpstr>
      <vt:lpstr>Data Collection 1: What to Measure?</vt:lpstr>
      <vt:lpstr>Levels of Measurement</vt:lpstr>
      <vt:lpstr>Measurement Error</vt:lpstr>
      <vt:lpstr>Validity</vt:lpstr>
      <vt:lpstr>Reliability</vt:lpstr>
      <vt:lpstr>Data Collection 2: How to Measure</vt:lpstr>
      <vt:lpstr>Experimental Research Methods</vt:lpstr>
      <vt:lpstr>Methods of Data Collection</vt:lpstr>
      <vt:lpstr>Types of Variation</vt:lpstr>
      <vt:lpstr>The Research Process</vt:lpstr>
      <vt:lpstr>Analysing Data: Histograms</vt:lpstr>
      <vt:lpstr>The Normal Distribution</vt:lpstr>
      <vt:lpstr>Properties of Frequency Distributions</vt:lpstr>
      <vt:lpstr>Skew</vt:lpstr>
      <vt:lpstr>Kurtosis</vt:lpstr>
      <vt:lpstr>Central tendency: The Mode</vt:lpstr>
      <vt:lpstr>A Bimodal Distribution</vt:lpstr>
      <vt:lpstr>Central Tendency: The Median</vt:lpstr>
      <vt:lpstr>Central Tendency: The Mean</vt:lpstr>
      <vt:lpstr>The Dispersion: Range</vt:lpstr>
      <vt:lpstr>The Dispersion: The Interquartile range</vt:lpstr>
      <vt:lpstr>Going beyond the data: z-scores</vt:lpstr>
      <vt:lpstr>Properties of z-scores</vt:lpstr>
      <vt:lpstr>Types of Hypotheses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need statistics?</dc:title>
  <dc:creator>Dr. Andy Field</dc:creator>
  <cp:lastModifiedBy>Richard Leigh</cp:lastModifiedBy>
  <cp:revision>32</cp:revision>
  <dcterms:created xsi:type="dcterms:W3CDTF">2009-01-11T14:48:07Z</dcterms:created>
  <dcterms:modified xsi:type="dcterms:W3CDTF">2011-11-02T07:57:14Z</dcterms:modified>
</cp:coreProperties>
</file>